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y="6858000" cx="12192000"/>
  <p:notesSz cx="6858000" cy="9144000"/>
  <p:embeddedFontLst>
    <p:embeddedFont>
      <p:font typeface="Corbel"/>
      <p:regular r:id="rId32"/>
      <p:bold r:id="rId33"/>
      <p:italic r:id="rId34"/>
      <p:boldItalic r:id="rId35"/>
    </p:embeddedFont>
    <p:embeddedFont>
      <p:font typeface="Tahoma"/>
      <p:regular r:id="rId36"/>
      <p:bold r:id="rId3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38" roundtripDataSignature="AMtx7mhriDi5UEKGhgcj10hXA0BQIdKG9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font" Target="fonts/Corbel-bold.fntdata"/><Relationship Id="rId10" Type="http://schemas.openxmlformats.org/officeDocument/2006/relationships/slide" Target="slides/slide6.xml"/><Relationship Id="rId32" Type="http://schemas.openxmlformats.org/officeDocument/2006/relationships/font" Target="fonts/Corbel-regular.fntdata"/><Relationship Id="rId13" Type="http://schemas.openxmlformats.org/officeDocument/2006/relationships/slide" Target="slides/slide9.xml"/><Relationship Id="rId35" Type="http://schemas.openxmlformats.org/officeDocument/2006/relationships/font" Target="fonts/Corbel-boldItalic.fntdata"/><Relationship Id="rId12" Type="http://schemas.openxmlformats.org/officeDocument/2006/relationships/slide" Target="slides/slide8.xml"/><Relationship Id="rId34" Type="http://schemas.openxmlformats.org/officeDocument/2006/relationships/font" Target="fonts/Corbel-italic.fntdata"/><Relationship Id="rId15" Type="http://schemas.openxmlformats.org/officeDocument/2006/relationships/slide" Target="slides/slide11.xml"/><Relationship Id="rId37" Type="http://schemas.openxmlformats.org/officeDocument/2006/relationships/font" Target="fonts/Tahoma-bold.fntdata"/><Relationship Id="rId14" Type="http://schemas.openxmlformats.org/officeDocument/2006/relationships/slide" Target="slides/slide10.xml"/><Relationship Id="rId36" Type="http://schemas.openxmlformats.org/officeDocument/2006/relationships/font" Target="fonts/Tahoma-regular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38" Type="http://customschemas.google.com/relationships/presentationmetadata" Target="meta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Google Shape;196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Google Shape;220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9" name="Google Shape;269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If a </a:t>
            </a:r>
            <a:r>
              <a:rPr lang="en-US"/>
              <a:t>case has another diagnosis such as heart failure but fulfills exposure to e-cig and pulmonary infiltrate, then the case should be considered as probable EVALI.</a:t>
            </a:r>
            <a:endParaRPr/>
          </a:p>
        </p:txBody>
      </p:sp>
      <p:sp>
        <p:nvSpPr>
          <p:cNvPr id="277" name="Google Shape;277;p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6" name="Google Shape;286;p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2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2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9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29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29"/>
          <p:cNvSpPr txBox="1"/>
          <p:nvPr>
            <p:ph type="ctrTitle"/>
          </p:nvPr>
        </p:nvSpPr>
        <p:spPr>
          <a:xfrm>
            <a:off x="1069848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900"/>
              <a:buFont typeface="Corbel"/>
              <a:buNone/>
              <a:defRPr sz="5900"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9"/>
          <p:cNvSpPr txBox="1"/>
          <p:nvPr>
            <p:ph idx="1" type="subTitle"/>
          </p:nvPr>
        </p:nvSpPr>
        <p:spPr>
          <a:xfrm>
            <a:off x="1100015" y="4670246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rgbClr val="D7F0F6"/>
                </a:solidFill>
              </a:defRPr>
            </a:lvl1pPr>
            <a:lvl2pPr lvl="1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2" name="Google Shape;22;p29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29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29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8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38"/>
          <p:cNvSpPr txBox="1"/>
          <p:nvPr>
            <p:ph idx="1" type="body"/>
          </p:nvPr>
        </p:nvSpPr>
        <p:spPr>
          <a:xfrm rot="5400000">
            <a:off x="4966548" y="-233172"/>
            <a:ext cx="5120640" cy="73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79" name="Google Shape;79;p38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38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38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9"/>
          <p:cNvSpPr txBox="1"/>
          <p:nvPr>
            <p:ph type="title"/>
          </p:nvPr>
        </p:nvSpPr>
        <p:spPr>
          <a:xfrm rot="5400000">
            <a:off x="-685800" y="2057400"/>
            <a:ext cx="49530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39"/>
          <p:cNvSpPr txBox="1"/>
          <p:nvPr>
            <p:ph idx="1" type="body"/>
          </p:nvPr>
        </p:nvSpPr>
        <p:spPr>
          <a:xfrm rot="5400000">
            <a:off x="4965192" y="-228600"/>
            <a:ext cx="5120640" cy="73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5" name="Google Shape;85;p39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39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39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30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0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28" name="Google Shape;28;p30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30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0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1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1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31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31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32"/>
          <p:cNvSpPr txBox="1"/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5900"/>
              <a:buFont typeface="Corbel"/>
              <a:buNone/>
              <a:defRPr b="0" sz="5900">
                <a:solidFill>
                  <a:srgbClr val="595959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32"/>
          <p:cNvSpPr txBox="1"/>
          <p:nvPr>
            <p:ph idx="1" type="body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9" name="Google Shape;39;p32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32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32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33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33"/>
          <p:cNvSpPr txBox="1"/>
          <p:nvPr>
            <p:ph idx="1" type="body"/>
          </p:nvPr>
        </p:nvSpPr>
        <p:spPr>
          <a:xfrm>
            <a:off x="3867912" y="868680"/>
            <a:ext cx="347472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45" name="Google Shape;45;p33"/>
          <p:cNvSpPr txBox="1"/>
          <p:nvPr>
            <p:ph idx="2" type="body"/>
          </p:nvPr>
        </p:nvSpPr>
        <p:spPr>
          <a:xfrm>
            <a:off x="7818120" y="868680"/>
            <a:ext cx="347472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46" name="Google Shape;46;p33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33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33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34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34"/>
          <p:cNvSpPr txBox="1"/>
          <p:nvPr>
            <p:ph idx="1" type="body"/>
          </p:nvPr>
        </p:nvSpPr>
        <p:spPr>
          <a:xfrm>
            <a:off x="3867912" y="1023586"/>
            <a:ext cx="3474720" cy="8077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2" name="Google Shape;52;p34"/>
          <p:cNvSpPr txBox="1"/>
          <p:nvPr>
            <p:ph idx="2" type="body"/>
          </p:nvPr>
        </p:nvSpPr>
        <p:spPr>
          <a:xfrm>
            <a:off x="3867912" y="1930936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53" name="Google Shape;53;p34"/>
          <p:cNvSpPr txBox="1"/>
          <p:nvPr>
            <p:ph idx="3" type="body"/>
          </p:nvPr>
        </p:nvSpPr>
        <p:spPr>
          <a:xfrm>
            <a:off x="7818463" y="1023586"/>
            <a:ext cx="3474720" cy="81317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4" name="Google Shape;54;p34"/>
          <p:cNvSpPr txBox="1"/>
          <p:nvPr>
            <p:ph idx="4" type="body"/>
          </p:nvPr>
        </p:nvSpPr>
        <p:spPr>
          <a:xfrm>
            <a:off x="7818463" y="1930936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55" name="Google Shape;55;p34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34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34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35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35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35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6"/>
          <p:cNvSpPr txBox="1"/>
          <p:nvPr>
            <p:ph type="title"/>
          </p:nvPr>
        </p:nvSpPr>
        <p:spPr>
          <a:xfrm>
            <a:off x="256032" y="1143000"/>
            <a:ext cx="2834640" cy="23774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orbel"/>
              <a:buNone/>
              <a:defRPr b="0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36"/>
          <p:cNvSpPr txBox="1"/>
          <p:nvPr>
            <p:ph idx="1" type="body"/>
          </p:nvPr>
        </p:nvSpPr>
        <p:spPr>
          <a:xfrm>
            <a:off x="3867912" y="868680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65" name="Google Shape;65;p36"/>
          <p:cNvSpPr txBox="1"/>
          <p:nvPr>
            <p:ph idx="2" type="body"/>
          </p:nvPr>
        </p:nvSpPr>
        <p:spPr>
          <a:xfrm>
            <a:off x="256032" y="3494176"/>
            <a:ext cx="2834640" cy="23219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6" name="Google Shape;66;p36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36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36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7"/>
          <p:cNvSpPr txBox="1"/>
          <p:nvPr>
            <p:ph type="title"/>
          </p:nvPr>
        </p:nvSpPr>
        <p:spPr>
          <a:xfrm>
            <a:off x="256032" y="1143000"/>
            <a:ext cx="2834640" cy="23774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orbel"/>
              <a:buNone/>
              <a:defRPr b="0"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37"/>
          <p:cNvSpPr/>
          <p:nvPr>
            <p:ph idx="2" type="pic"/>
          </p:nvPr>
        </p:nvSpPr>
        <p:spPr>
          <a:xfrm>
            <a:off x="3570644" y="767419"/>
            <a:ext cx="8115230" cy="5330952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2" name="Google Shape;72;p37"/>
          <p:cNvSpPr txBox="1"/>
          <p:nvPr>
            <p:ph idx="1" type="body"/>
          </p:nvPr>
        </p:nvSpPr>
        <p:spPr>
          <a:xfrm>
            <a:off x="256032" y="3493008"/>
            <a:ext cx="2834640" cy="23225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3" name="Google Shape;73;p37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37"/>
          <p:cNvSpPr txBox="1"/>
          <p:nvPr>
            <p:ph idx="11" type="ftr"/>
          </p:nvPr>
        </p:nvSpPr>
        <p:spPr>
          <a:xfrm>
            <a:off x="3499101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37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8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8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" name="Google Shape;12;p28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3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8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4" name="Google Shape;14;p28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5" name="Google Shape;15;p28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6" name="Google Shape;16;p28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spcBef>
                <a:spcPts val="0"/>
              </a:spcBef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4.png"/><Relationship Id="rId4" Type="http://schemas.openxmlformats.org/officeDocument/2006/relationships/image" Target="../media/image9.png"/><Relationship Id="rId5" Type="http://schemas.openxmlformats.org/officeDocument/2006/relationships/image" Target="../media/image12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4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>
            <p:ph type="ctrTitle"/>
          </p:nvPr>
        </p:nvSpPr>
        <p:spPr>
          <a:xfrm>
            <a:off x="1069847" y="1298448"/>
            <a:ext cx="7501497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Tahoma"/>
              <a:buNone/>
            </a:pPr>
            <a:r>
              <a:rPr b="1" lang="en-US" sz="3600">
                <a:latin typeface="Tahoma"/>
                <a:ea typeface="Tahoma"/>
                <a:cs typeface="Tahoma"/>
                <a:sym typeface="Tahoma"/>
              </a:rPr>
              <a:t>Training of Core Trainers on </a:t>
            </a:r>
            <a:br>
              <a:rPr b="1" lang="en-US" sz="3600">
                <a:latin typeface="Tahoma"/>
                <a:ea typeface="Tahoma"/>
                <a:cs typeface="Tahoma"/>
                <a:sym typeface="Tahoma"/>
              </a:rPr>
            </a:br>
            <a:r>
              <a:rPr b="1" lang="en-US" sz="3600">
                <a:latin typeface="Tahoma"/>
                <a:ea typeface="Tahoma"/>
                <a:cs typeface="Tahoma"/>
                <a:sym typeface="Tahoma"/>
              </a:rPr>
              <a:t>Clinical Practice Guidelines (CPG) </a:t>
            </a:r>
            <a:br>
              <a:rPr lang="en-US" sz="3600">
                <a:latin typeface="Calibri"/>
                <a:ea typeface="Calibri"/>
                <a:cs typeface="Calibri"/>
                <a:sym typeface="Calibri"/>
              </a:rPr>
            </a:br>
            <a:r>
              <a:rPr b="1" lang="en-US" sz="3600">
                <a:latin typeface="Tahoma"/>
                <a:ea typeface="Tahoma"/>
                <a:cs typeface="Tahoma"/>
                <a:sym typeface="Tahoma"/>
              </a:rPr>
              <a:t>Management of E-Cigarette or Vaping Product Use-Associated Lung Injury (EVALI)</a:t>
            </a:r>
            <a:endParaRPr sz="3600"/>
          </a:p>
        </p:txBody>
      </p:sp>
      <p:sp>
        <p:nvSpPr>
          <p:cNvPr id="93" name="Google Shape;93;p1"/>
          <p:cNvSpPr txBox="1"/>
          <p:nvPr>
            <p:ph idx="1" type="subTitle"/>
          </p:nvPr>
        </p:nvSpPr>
        <p:spPr>
          <a:xfrm>
            <a:off x="1100015" y="4670246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b="1" lang="en-US" sz="3200"/>
              <a:t>Case Discussion 1</a:t>
            </a:r>
            <a:endParaRPr b="1" sz="3200"/>
          </a:p>
        </p:txBody>
      </p:sp>
      <p:pic>
        <p:nvPicPr>
          <p:cNvPr id="94" name="Google Shape;9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73309" y="2359700"/>
            <a:ext cx="2919725" cy="449500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0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Investigation at presentation</a:t>
            </a:r>
            <a:endParaRPr b="1"/>
          </a:p>
        </p:txBody>
      </p:sp>
      <p:sp>
        <p:nvSpPr>
          <p:cNvPr id="166" name="Google Shape;166;p10"/>
          <p:cNvSpPr txBox="1"/>
          <p:nvPr>
            <p:ph idx="1" type="body"/>
          </p:nvPr>
        </p:nvSpPr>
        <p:spPr>
          <a:xfrm>
            <a:off x="3869268" y="1339272"/>
            <a:ext cx="7315200" cy="4165601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55000" lnSpcReduction="20000"/>
          </a:bodyPr>
          <a:lstStyle/>
          <a:p>
            <a:pPr indent="-178117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FBC: Hb 11.1 g/dL, WCC 11.1/µL, Plt 304,000/µL 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ct val="100000"/>
              <a:buChar char="●"/>
            </a:pPr>
            <a:r>
              <a:rPr lang="en-US" sz="4900">
                <a:solidFill>
                  <a:schemeClr val="dk1"/>
                </a:solidFill>
              </a:rPr>
              <a:t>Neutrophil 80% (N 40 - 75%)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-US" sz="4900">
                <a:solidFill>
                  <a:schemeClr val="dk1"/>
                </a:solidFill>
              </a:rPr>
              <a:t>Lymphocyte 15% (N 20 - 45%)</a:t>
            </a:r>
            <a:endParaRPr/>
          </a:p>
          <a:p>
            <a:pPr indent="-178117" lvl="0" marL="182880" rtl="0" algn="l">
              <a:lnSpc>
                <a:spcPct val="90000"/>
              </a:lnSpc>
              <a:spcBef>
                <a:spcPts val="145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RP, LFT: Normal</a:t>
            </a:r>
            <a:endParaRPr/>
          </a:p>
          <a:p>
            <a:pPr indent="-178117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ABG: pH 7.44 PcO2 30.4 mmHg, P02 63.1 mmHg, HC03 20.4 mmol/L, BE -2.4 mEq/L</a:t>
            </a:r>
            <a:endParaRPr/>
          </a:p>
          <a:p>
            <a:pPr indent="-178117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ESR: 30 mm/hour</a:t>
            </a:r>
            <a:endParaRPr/>
          </a:p>
          <a:p>
            <a:pPr indent="-178117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CRP: 50 mg/L</a:t>
            </a:r>
            <a:endParaRPr/>
          </a:p>
          <a:p>
            <a:pPr indent="-178117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RTK-Ag COVID-19: Negative</a:t>
            </a:r>
            <a:endParaRPr/>
          </a:p>
        </p:txBody>
      </p:sp>
      <p:sp>
        <p:nvSpPr>
          <p:cNvPr id="167" name="Google Shape;167;p10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8" name="Google Shape;16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1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Investigation at presentation (cont.)</a:t>
            </a:r>
            <a:endParaRPr b="1"/>
          </a:p>
        </p:txBody>
      </p:sp>
      <p:sp>
        <p:nvSpPr>
          <p:cNvPr id="174" name="Google Shape;174;p11"/>
          <p:cNvSpPr txBox="1"/>
          <p:nvPr>
            <p:ph idx="1" type="body"/>
          </p:nvPr>
        </p:nvSpPr>
        <p:spPr>
          <a:xfrm>
            <a:off x="3869268" y="2346037"/>
            <a:ext cx="3498529" cy="229985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70000" lnSpcReduction="20000"/>
          </a:bodyPr>
          <a:lstStyle/>
          <a:p>
            <a:pPr indent="-226695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Imaging done</a:t>
            </a:r>
            <a:endParaRPr/>
          </a:p>
          <a:p>
            <a:pPr indent="-4063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b="1" sz="3200">
              <a:solidFill>
                <a:schemeClr val="dk1"/>
              </a:solidFill>
            </a:endParaRPr>
          </a:p>
          <a:p>
            <a:pPr indent="-226695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b="1" lang="en-US" sz="5100">
                <a:solidFill>
                  <a:schemeClr val="dk1"/>
                </a:solidFill>
              </a:rPr>
              <a:t>Question 4: What are your CXR findings? </a:t>
            </a:r>
            <a:endParaRPr/>
          </a:p>
        </p:txBody>
      </p:sp>
      <p:sp>
        <p:nvSpPr>
          <p:cNvPr id="175" name="Google Shape;175;p11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76" name="Google Shape;176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712359" y="426432"/>
            <a:ext cx="4289913" cy="4653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2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Answer 4</a:t>
            </a:r>
            <a:endParaRPr/>
          </a:p>
        </p:txBody>
      </p:sp>
      <p:sp>
        <p:nvSpPr>
          <p:cNvPr id="183" name="Google Shape;183;p12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2860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-US" sz="3600"/>
              <a:t>Bilateral pulmonary infiltrates </a:t>
            </a:r>
            <a:endParaRPr/>
          </a:p>
          <a:p>
            <a:pPr indent="-22860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Char char="●"/>
            </a:pPr>
            <a:r>
              <a:rPr lang="en-US" sz="3600"/>
              <a:t>Cardiomegaly </a:t>
            </a:r>
            <a:r>
              <a:rPr lang="en-US" sz="3600">
                <a:solidFill>
                  <a:schemeClr val="dk1"/>
                </a:solidFill>
              </a:rPr>
              <a:t>(cardiothorocic ratio/CTR &gt;0.5)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84" name="Google Shape;184;p12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85" name="Google Shape;18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3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Answer 4</a:t>
            </a:r>
            <a:endParaRPr/>
          </a:p>
        </p:txBody>
      </p:sp>
      <p:sp>
        <p:nvSpPr>
          <p:cNvPr id="191" name="Google Shape;191;p13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92" name="Google Shape;192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31321" y="2427050"/>
            <a:ext cx="8002750" cy="22557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4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Progress</a:t>
            </a:r>
            <a:endParaRPr/>
          </a:p>
        </p:txBody>
      </p:sp>
      <p:sp>
        <p:nvSpPr>
          <p:cNvPr id="199" name="Google Shape;199;p14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2860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-US" sz="3600"/>
              <a:t>Patient deteriorates</a:t>
            </a:r>
            <a:endParaRPr/>
          </a:p>
          <a:p>
            <a:pPr indent="-22860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Char char="●"/>
            </a:pPr>
            <a:r>
              <a:rPr lang="en-US" sz="3600"/>
              <a:t>Intubated</a:t>
            </a:r>
            <a:endParaRPr/>
          </a:p>
          <a:p>
            <a:pPr indent="-22860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Char char="●"/>
            </a:pPr>
            <a:r>
              <a:rPr lang="en-US" sz="3600"/>
              <a:t>ICU admission</a:t>
            </a:r>
            <a:endParaRPr/>
          </a:p>
        </p:txBody>
      </p:sp>
      <p:sp>
        <p:nvSpPr>
          <p:cNvPr id="200" name="Google Shape;200;p14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01" name="Google Shape;20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5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Further investigations</a:t>
            </a:r>
            <a:endParaRPr/>
          </a:p>
        </p:txBody>
      </p:sp>
      <p:sp>
        <p:nvSpPr>
          <p:cNvPr id="207" name="Google Shape;207;p15"/>
          <p:cNvSpPr txBox="1"/>
          <p:nvPr>
            <p:ph idx="1" type="body"/>
          </p:nvPr>
        </p:nvSpPr>
        <p:spPr>
          <a:xfrm>
            <a:off x="3869267" y="822034"/>
            <a:ext cx="7491459" cy="554886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47500" lnSpcReduction="20000"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 sz="4200"/>
              <a:t>Respiratory Viral panel (nasal &amp; throat swab): Negative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4200"/>
              <a:t>Influenza PCR swab test: throat swab test: Negative 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4200"/>
              <a:t>Sputum C&amp;S AFB: Negative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4200"/>
              <a:t>Mycoplasma serology: Negative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4200"/>
              <a:t>Urine Legionella/Pneumococcal Ag: Negative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4200"/>
              <a:t>Melioidosis serology: Negative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4200">
                <a:solidFill>
                  <a:schemeClr val="dk1"/>
                </a:solidFill>
              </a:rPr>
              <a:t>Procalcitonin: &lt;0.5 ng/ml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4200"/>
              <a:t>Hep B/C/VDRL/HIV: Non-reactive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4200"/>
              <a:t>UFEME: Normal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4200"/>
              <a:t>Connective tissue disease screening (ANA, ANCA, RF): Non-reactive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4200"/>
              <a:t>Urine for drugs: Normal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4200"/>
              <a:t>Echocardiogramme: EF 64%, no regional wall motion abnormalities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4200">
                <a:solidFill>
                  <a:schemeClr val="dk1"/>
                </a:solidFill>
              </a:rPr>
              <a:t>D-Dimer:</a:t>
            </a:r>
            <a:r>
              <a:rPr lang="en-US" sz="4200">
                <a:solidFill>
                  <a:srgbClr val="FF0000"/>
                </a:solidFill>
              </a:rPr>
              <a:t> </a:t>
            </a:r>
            <a:r>
              <a:rPr lang="en-US" sz="4200">
                <a:solidFill>
                  <a:schemeClr val="dk1"/>
                </a:solidFill>
              </a:rPr>
              <a:t>Positive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4200">
                <a:solidFill>
                  <a:schemeClr val="dk1"/>
                </a:solidFill>
              </a:rPr>
              <a:t>NT-ProBNP: Normal</a:t>
            </a:r>
            <a:endParaRPr/>
          </a:p>
          <a:p>
            <a:pPr indent="-122554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/>
          </a:p>
        </p:txBody>
      </p:sp>
      <p:sp>
        <p:nvSpPr>
          <p:cNvPr id="208" name="Google Shape;208;p15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09" name="Google Shape;20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6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Question 5</a:t>
            </a:r>
            <a:endParaRPr/>
          </a:p>
        </p:txBody>
      </p:sp>
      <p:sp>
        <p:nvSpPr>
          <p:cNvPr id="215" name="Google Shape;215;p16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2860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b="1" lang="en-US" sz="3600"/>
              <a:t>What are your differential diagnoses? </a:t>
            </a:r>
            <a:endParaRPr/>
          </a:p>
          <a:p>
            <a:pPr indent="-22860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Char char="●"/>
            </a:pPr>
            <a:r>
              <a:rPr b="1" lang="en-US" sz="3600"/>
              <a:t>What are your next plan of management? 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216" name="Google Shape;216;p16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17" name="Google Shape;217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" name="Google Shape;222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65234" y="1382949"/>
            <a:ext cx="7619233" cy="4601183"/>
          </a:xfrm>
          <a:prstGeom prst="rect">
            <a:avLst/>
          </a:prstGeom>
          <a:noFill/>
          <a:ln>
            <a:noFill/>
          </a:ln>
        </p:spPr>
      </p:pic>
      <p:sp>
        <p:nvSpPr>
          <p:cNvPr id="223" name="Google Shape;223;p17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Answer 5</a:t>
            </a:r>
            <a:endParaRPr/>
          </a:p>
        </p:txBody>
      </p:sp>
      <p:sp>
        <p:nvSpPr>
          <p:cNvPr id="224" name="Google Shape;224;p17"/>
          <p:cNvSpPr txBox="1"/>
          <p:nvPr>
            <p:ph idx="1" type="body"/>
          </p:nvPr>
        </p:nvSpPr>
        <p:spPr>
          <a:xfrm>
            <a:off x="3869268" y="864108"/>
            <a:ext cx="7315200" cy="95545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2860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-US" sz="3600"/>
              <a:t>Differential diagnosis: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225" name="Google Shape;225;p17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26" name="Google Shape;226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8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Answer 5</a:t>
            </a:r>
            <a:endParaRPr/>
          </a:p>
        </p:txBody>
      </p:sp>
      <p:sp>
        <p:nvSpPr>
          <p:cNvPr id="232" name="Google Shape;232;p18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3" name="Google Shape;233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Google Shape;234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49791" y="2170889"/>
            <a:ext cx="7958221" cy="2816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9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Question 6</a:t>
            </a:r>
            <a:endParaRPr/>
          </a:p>
        </p:txBody>
      </p:sp>
      <p:sp>
        <p:nvSpPr>
          <p:cNvPr id="240" name="Google Shape;240;p19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2860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b="1" lang="en-US" sz="3600"/>
              <a:t>What is your provisional diagnosis now?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241" name="Google Shape;241;p19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42" name="Google Shape;242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History</a:t>
            </a:r>
            <a:endParaRPr b="1"/>
          </a:p>
        </p:txBody>
      </p:sp>
      <p:sp>
        <p:nvSpPr>
          <p:cNvPr id="101" name="Google Shape;101;p2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0320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-US" sz="3200">
                <a:solidFill>
                  <a:schemeClr val="dk1"/>
                </a:solidFill>
              </a:rPr>
              <a:t>A 23-year-old man presents to ED with worsening fever &amp; dyspnoea.</a:t>
            </a:r>
            <a:endParaRPr/>
          </a:p>
          <a:p>
            <a:pPr indent="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>
              <a:solidFill>
                <a:schemeClr val="dk1"/>
              </a:solidFill>
            </a:endParaRPr>
          </a:p>
          <a:p>
            <a:pPr indent="-20320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Char char="●"/>
            </a:pPr>
            <a:r>
              <a:rPr b="1" lang="en-US" sz="3200">
                <a:solidFill>
                  <a:schemeClr val="dk1"/>
                </a:solidFill>
              </a:rPr>
              <a:t>Question 1: What are the history that you would like to ask the patient?</a:t>
            </a:r>
            <a:endParaRPr/>
          </a:p>
          <a:p>
            <a:pPr indent="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sz="3200">
              <a:solidFill>
                <a:schemeClr val="dk1"/>
              </a:solidFill>
            </a:endParaRPr>
          </a:p>
        </p:txBody>
      </p:sp>
      <p:sp>
        <p:nvSpPr>
          <p:cNvPr id="102" name="Google Shape;102;p2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3" name="Google Shape;10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0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Answer 6</a:t>
            </a:r>
            <a:endParaRPr/>
          </a:p>
        </p:txBody>
      </p:sp>
      <p:sp>
        <p:nvSpPr>
          <p:cNvPr id="248" name="Google Shape;248;p20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2860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-US" sz="3600"/>
              <a:t>E-cigarette or Vaping Product Use-Associated Lung Injury (EVALI)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249" name="Google Shape;249;p20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50" name="Google Shape;25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21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Question 7</a:t>
            </a:r>
            <a:endParaRPr/>
          </a:p>
        </p:txBody>
      </p:sp>
      <p:sp>
        <p:nvSpPr>
          <p:cNvPr id="256" name="Google Shape;256;p21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2860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b="1" lang="en-US" sz="3600"/>
              <a:t>How do you define confirmed case of EVALI? 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257" name="Google Shape;257;p21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58" name="Google Shape;258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2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Answer 7</a:t>
            </a:r>
            <a:endParaRPr b="1"/>
          </a:p>
        </p:txBody>
      </p:sp>
      <p:sp>
        <p:nvSpPr>
          <p:cNvPr id="264" name="Google Shape;264;p22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65" name="Google Shape;26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37891" y="775944"/>
            <a:ext cx="6096074" cy="533852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6" name="Google Shape;266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3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Question 8</a:t>
            </a:r>
            <a:endParaRPr/>
          </a:p>
        </p:txBody>
      </p:sp>
      <p:sp>
        <p:nvSpPr>
          <p:cNvPr id="272" name="Google Shape;272;p23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2860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b="1" lang="en-US" sz="3600"/>
              <a:t>How do you define probable case of EVALI? 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273" name="Google Shape;273;p23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74" name="Google Shape;274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4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Answer 8</a:t>
            </a:r>
            <a:endParaRPr b="1"/>
          </a:p>
        </p:txBody>
      </p:sp>
      <p:sp>
        <p:nvSpPr>
          <p:cNvPr id="280" name="Google Shape;280;p24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81" name="Google Shape;281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2" name="Google Shape;282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44911" y="1028629"/>
            <a:ext cx="6232020" cy="3100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159742" y="3987012"/>
            <a:ext cx="6238635" cy="9636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5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Question 9</a:t>
            </a:r>
            <a:endParaRPr/>
          </a:p>
        </p:txBody>
      </p:sp>
      <p:sp>
        <p:nvSpPr>
          <p:cNvPr id="289" name="Google Shape;289;p25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2860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b="1" lang="en-US" sz="3600"/>
              <a:t>What is your final diagnosis? 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290" name="Google Shape;290;p25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91" name="Google Shape;291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6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Answer 9</a:t>
            </a:r>
            <a:endParaRPr/>
          </a:p>
        </p:txBody>
      </p:sp>
      <p:sp>
        <p:nvSpPr>
          <p:cNvPr id="297" name="Google Shape;297;p26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2860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600"/>
              <a:buChar char="●"/>
            </a:pPr>
            <a:r>
              <a:rPr lang="en-US" sz="3600"/>
              <a:t>Confirmed case of EVALI 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298" name="Google Shape;298;p26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99" name="Google Shape;299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7"/>
          <p:cNvSpPr txBox="1"/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5900"/>
              <a:buFont typeface="Corbel"/>
              <a:buNone/>
            </a:pPr>
            <a:r>
              <a:rPr b="1" lang="en-US"/>
              <a:t>Thank you</a:t>
            </a:r>
            <a:endParaRPr b="1"/>
          </a:p>
        </p:txBody>
      </p:sp>
      <p:sp>
        <p:nvSpPr>
          <p:cNvPr id="305" name="Google Shape;305;p27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06" name="Google Shape;306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Answer 1</a:t>
            </a:r>
            <a:endParaRPr b="1"/>
          </a:p>
        </p:txBody>
      </p:sp>
      <p:sp>
        <p:nvSpPr>
          <p:cNvPr id="109" name="Google Shape;109;p3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20320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-US" sz="3200">
                <a:solidFill>
                  <a:schemeClr val="dk1"/>
                </a:solidFill>
              </a:rPr>
              <a:t>Details of presenting symptoms</a:t>
            </a:r>
            <a:endParaRPr/>
          </a:p>
          <a:p>
            <a:pPr indent="-20320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Char char="●"/>
            </a:pPr>
            <a:r>
              <a:rPr lang="en-US" sz="3200">
                <a:solidFill>
                  <a:schemeClr val="dk1"/>
                </a:solidFill>
              </a:rPr>
              <a:t>Presence of any other associated symptoms</a:t>
            </a:r>
            <a:endParaRPr/>
          </a:p>
          <a:p>
            <a:pPr indent="-20320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Char char="●"/>
            </a:pPr>
            <a:r>
              <a:rPr lang="en-US" sz="3200">
                <a:solidFill>
                  <a:schemeClr val="dk1"/>
                </a:solidFill>
              </a:rPr>
              <a:t>Explore on COVID-19 risks &amp; vaccination </a:t>
            </a:r>
            <a:endParaRPr/>
          </a:p>
          <a:p>
            <a:pPr indent="-20320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Char char="●"/>
            </a:pPr>
            <a:r>
              <a:rPr lang="en-US" sz="3200">
                <a:solidFill>
                  <a:schemeClr val="dk1"/>
                </a:solidFill>
              </a:rPr>
              <a:t>Explore on co-morbidities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10" name="Google Shape;110;p3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1" name="Google Shape;11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Answer 1</a:t>
            </a:r>
            <a:endParaRPr/>
          </a:p>
        </p:txBody>
      </p:sp>
      <p:pic>
        <p:nvPicPr>
          <p:cNvPr id="117" name="Google Shape;11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58374" y="1506166"/>
            <a:ext cx="7914790" cy="3952138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4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9" name="Google Shape;119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History (cont.)</a:t>
            </a:r>
            <a:endParaRPr b="1"/>
          </a:p>
        </p:txBody>
      </p:sp>
      <p:sp>
        <p:nvSpPr>
          <p:cNvPr id="125" name="Google Shape;125;p5"/>
          <p:cNvSpPr txBox="1"/>
          <p:nvPr>
            <p:ph idx="1" type="body"/>
          </p:nvPr>
        </p:nvSpPr>
        <p:spPr>
          <a:xfrm>
            <a:off x="3869268" y="822034"/>
            <a:ext cx="7315200" cy="52273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47500" lnSpcReduction="20000"/>
          </a:bodyPr>
          <a:lstStyle/>
          <a:p>
            <a:pPr indent="-182911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Duration of symptoms: 3 days</a:t>
            </a:r>
            <a:endParaRPr/>
          </a:p>
          <a:p>
            <a:pPr indent="-182911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Low grade fever, relieved by paracetamol</a:t>
            </a:r>
            <a:endParaRPr/>
          </a:p>
          <a:p>
            <a:pPr indent="-182911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Non-productive cough</a:t>
            </a:r>
            <a:endParaRPr/>
          </a:p>
          <a:p>
            <a:pPr indent="-182911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Pleuritic chest pain</a:t>
            </a:r>
            <a:endParaRPr/>
          </a:p>
          <a:p>
            <a:pPr indent="-182911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No gastrointestinal symptoms</a:t>
            </a:r>
            <a:endParaRPr/>
          </a:p>
          <a:p>
            <a:pPr indent="-182911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No travelling history &amp; not living in dengue prone area</a:t>
            </a:r>
            <a:endParaRPr/>
          </a:p>
          <a:p>
            <a:pPr indent="-182911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No TB or COVID-19 contact</a:t>
            </a:r>
            <a:endParaRPr/>
          </a:p>
          <a:p>
            <a:pPr indent="-182911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No other medical illness</a:t>
            </a:r>
            <a:endParaRPr/>
          </a:p>
          <a:p>
            <a:pPr indent="-182911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Works as a hawker</a:t>
            </a:r>
            <a:endParaRPr/>
          </a:p>
          <a:p>
            <a:pPr indent="-182911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Active smoker with history of vaping </a:t>
            </a:r>
            <a:endParaRPr/>
          </a:p>
          <a:p>
            <a:pPr indent="-8636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b="1" sz="3200">
              <a:solidFill>
                <a:schemeClr val="dk1"/>
              </a:solidFill>
            </a:endParaRPr>
          </a:p>
          <a:p>
            <a:pPr indent="-182911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b="1" lang="en-US" sz="5100">
                <a:solidFill>
                  <a:schemeClr val="dk1"/>
                </a:solidFill>
              </a:rPr>
              <a:t>Question 2: What further history you would like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rPr b="1" lang="en-US" sz="5100">
                <a:solidFill>
                  <a:schemeClr val="dk1"/>
                </a:solidFill>
              </a:rPr>
              <a:t>                           to ask on smoking habit?</a:t>
            </a:r>
            <a:endParaRPr sz="5100">
              <a:solidFill>
                <a:schemeClr val="dk1"/>
              </a:solidFill>
            </a:endParaRPr>
          </a:p>
        </p:txBody>
      </p:sp>
      <p:sp>
        <p:nvSpPr>
          <p:cNvPr id="126" name="Google Shape;126;p5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27" name="Google Shape;127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Answer 2</a:t>
            </a:r>
            <a:endParaRPr/>
          </a:p>
        </p:txBody>
      </p:sp>
      <p:sp>
        <p:nvSpPr>
          <p:cNvPr id="133" name="Google Shape;133;p6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4" name="Google Shape;13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553784" y="1250004"/>
            <a:ext cx="7134896" cy="43579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7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Smoking history</a:t>
            </a:r>
            <a:endParaRPr b="1"/>
          </a:p>
        </p:txBody>
      </p:sp>
      <p:sp>
        <p:nvSpPr>
          <p:cNvPr id="141" name="Google Shape;141;p7"/>
          <p:cNvSpPr txBox="1"/>
          <p:nvPr>
            <p:ph idx="1" type="body"/>
          </p:nvPr>
        </p:nvSpPr>
        <p:spPr>
          <a:xfrm>
            <a:off x="3869268" y="822034"/>
            <a:ext cx="7315200" cy="52273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47500" lnSpcReduction="20000"/>
          </a:bodyPr>
          <a:lstStyle/>
          <a:p>
            <a:pPr indent="-182911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Since 15 years old</a:t>
            </a:r>
            <a:endParaRPr/>
          </a:p>
          <a:p>
            <a:pPr indent="-182911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1 pack/day</a:t>
            </a:r>
            <a:endParaRPr/>
          </a:p>
          <a:p>
            <a:pPr indent="-182911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Switch to vape: </a:t>
            </a:r>
            <a:endParaRPr/>
          </a:p>
          <a:p>
            <a:pPr indent="-182911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ct val="100000"/>
              <a:buChar char="●"/>
            </a:pPr>
            <a:r>
              <a:rPr lang="en-US" sz="4900">
                <a:solidFill>
                  <a:schemeClr val="dk1"/>
                </a:solidFill>
              </a:rPr>
              <a:t>Time of last use: yesterday</a:t>
            </a:r>
            <a:endParaRPr/>
          </a:p>
          <a:p>
            <a:pPr indent="-182911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-US" sz="4900">
                <a:solidFill>
                  <a:schemeClr val="dk1"/>
                </a:solidFill>
              </a:rPr>
              <a:t>Duration: 6 months</a:t>
            </a:r>
            <a:endParaRPr/>
          </a:p>
          <a:p>
            <a:pPr indent="-182911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-US" sz="4900">
                <a:solidFill>
                  <a:schemeClr val="dk1"/>
                </a:solidFill>
              </a:rPr>
              <a:t>Method: aerosol</a:t>
            </a:r>
            <a:endParaRPr/>
          </a:p>
          <a:p>
            <a:pPr indent="-182911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-US" sz="4900">
                <a:solidFill>
                  <a:schemeClr val="dk1"/>
                </a:solidFill>
              </a:rPr>
              <a:t>Frequency: 15 puff per session,                                             3 sessions per day</a:t>
            </a:r>
            <a:endParaRPr/>
          </a:p>
          <a:p>
            <a:pPr indent="-182911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-US" sz="4900">
                <a:solidFill>
                  <a:schemeClr val="dk1"/>
                </a:solidFill>
              </a:rPr>
              <a:t>No concomitant smoking products use                            or substances abuse</a:t>
            </a:r>
            <a:endParaRPr/>
          </a:p>
          <a:p>
            <a:pPr indent="-182911" lvl="0" marL="182880" rtl="0" algn="l">
              <a:lnSpc>
                <a:spcPct val="90000"/>
              </a:lnSpc>
              <a:spcBef>
                <a:spcPts val="145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Devices &amp; e-liquids: </a:t>
            </a:r>
            <a:endParaRPr/>
          </a:p>
          <a:p>
            <a:pPr indent="-182911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ct val="100000"/>
              <a:buChar char="●"/>
            </a:pPr>
            <a:r>
              <a:rPr lang="en-US" sz="4900">
                <a:solidFill>
                  <a:schemeClr val="dk1"/>
                </a:solidFill>
              </a:rPr>
              <a:t>Product brand name: Bangsawan </a:t>
            </a:r>
            <a:endParaRPr/>
          </a:p>
          <a:p>
            <a:pPr indent="-182911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-US" sz="4900">
                <a:solidFill>
                  <a:schemeClr val="dk1"/>
                </a:solidFill>
              </a:rPr>
              <a:t>Delivery system: open</a:t>
            </a:r>
            <a:endParaRPr/>
          </a:p>
          <a:p>
            <a:pPr indent="-182911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-US" sz="4900">
                <a:solidFill>
                  <a:schemeClr val="dk1"/>
                </a:solidFill>
              </a:rPr>
              <a:t>Types of substance use: unknown</a:t>
            </a:r>
            <a:endParaRPr/>
          </a:p>
          <a:p>
            <a:pPr indent="-182911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-US" sz="4900">
                <a:solidFill>
                  <a:schemeClr val="dk1"/>
                </a:solidFill>
              </a:rPr>
              <a:t>Product source: bought online</a:t>
            </a:r>
            <a:endParaRPr/>
          </a:p>
          <a:p>
            <a:pPr indent="-86360" lvl="0" marL="182880" rtl="0" algn="l">
              <a:lnSpc>
                <a:spcPct val="90000"/>
              </a:lnSpc>
              <a:spcBef>
                <a:spcPts val="145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b="1" sz="3200">
              <a:solidFill>
                <a:schemeClr val="dk1"/>
              </a:solidFill>
            </a:endParaRPr>
          </a:p>
        </p:txBody>
      </p:sp>
      <p:sp>
        <p:nvSpPr>
          <p:cNvPr id="142" name="Google Shape;142;p7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3" name="Google Shape;14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512370" y="261631"/>
            <a:ext cx="2512684" cy="48091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8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Physical examination</a:t>
            </a:r>
            <a:endParaRPr b="1"/>
          </a:p>
        </p:txBody>
      </p:sp>
      <p:sp>
        <p:nvSpPr>
          <p:cNvPr id="150" name="Google Shape;150;p8"/>
          <p:cNvSpPr txBox="1"/>
          <p:nvPr>
            <p:ph idx="1" type="body"/>
          </p:nvPr>
        </p:nvSpPr>
        <p:spPr>
          <a:xfrm>
            <a:off x="3869268" y="822034"/>
            <a:ext cx="7315200" cy="522736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62500" lnSpcReduction="20000"/>
          </a:bodyPr>
          <a:lstStyle/>
          <a:p>
            <a:pPr indent="-202406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Patient is in respiratory distress but speaks in full sentences &amp; is pink.</a:t>
            </a:r>
            <a:endParaRPr/>
          </a:p>
          <a:p>
            <a:pPr indent="-202406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BP: 125/68 mmHg</a:t>
            </a:r>
            <a:endParaRPr/>
          </a:p>
          <a:p>
            <a:pPr indent="-202406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PR: 105/min</a:t>
            </a:r>
            <a:endParaRPr/>
          </a:p>
          <a:p>
            <a:pPr indent="-202406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RR: 30/min</a:t>
            </a:r>
            <a:endParaRPr/>
          </a:p>
          <a:p>
            <a:pPr indent="-202406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SpO2: 91% under room air</a:t>
            </a:r>
            <a:endParaRPr/>
          </a:p>
          <a:p>
            <a:pPr indent="-202406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Lungs: normal &amp; equal vesicular breath sounds</a:t>
            </a:r>
            <a:endParaRPr/>
          </a:p>
          <a:p>
            <a:pPr indent="-55879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b="1" sz="3200">
              <a:solidFill>
                <a:schemeClr val="dk1"/>
              </a:solidFill>
            </a:endParaRPr>
          </a:p>
          <a:p>
            <a:pPr indent="-202406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b="1" lang="en-US" sz="5100">
                <a:solidFill>
                  <a:schemeClr val="dk1"/>
                </a:solidFill>
              </a:rPr>
              <a:t>Question 3: What investigation would you perform to confirm the diagnosis   of EVALI?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sz="5100">
              <a:solidFill>
                <a:schemeClr val="dk1"/>
              </a:solidFill>
            </a:endParaRPr>
          </a:p>
        </p:txBody>
      </p:sp>
      <p:sp>
        <p:nvSpPr>
          <p:cNvPr id="151" name="Google Shape;151;p8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2" name="Google Shape;152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825149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Answer 3</a:t>
            </a:r>
            <a:endParaRPr/>
          </a:p>
        </p:txBody>
      </p:sp>
      <p:sp>
        <p:nvSpPr>
          <p:cNvPr id="158" name="Google Shape;158;p9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9" name="Google Shape;15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773320" y="1736437"/>
            <a:ext cx="7318121" cy="32911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2021-12-21T02:11:57Z</dcterms:created>
  <dc:creator>Mohd Aminuddin Mohd Yusof</dc:creator>
</cp:coreProperties>
</file>